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00" r:id="rId2"/>
    <p:sldId id="307" r:id="rId3"/>
    <p:sldId id="306" r:id="rId4"/>
    <p:sldId id="309" r:id="rId5"/>
    <p:sldId id="314" r:id="rId6"/>
    <p:sldId id="316" r:id="rId7"/>
    <p:sldId id="315" r:id="rId8"/>
    <p:sldId id="317" r:id="rId9"/>
    <p:sldId id="310" r:id="rId10"/>
    <p:sldId id="320" r:id="rId11"/>
    <p:sldId id="313" r:id="rId12"/>
    <p:sldId id="285" r:id="rId13"/>
    <p:sldId id="293" r:id="rId14"/>
    <p:sldId id="312" r:id="rId15"/>
    <p:sldId id="308" r:id="rId16"/>
    <p:sldId id="274" r:id="rId17"/>
    <p:sldId id="283" r:id="rId18"/>
    <p:sldId id="270" r:id="rId19"/>
    <p:sldId id="275" r:id="rId20"/>
    <p:sldId id="277" r:id="rId21"/>
    <p:sldId id="266" r:id="rId22"/>
    <p:sldId id="289" r:id="rId23"/>
    <p:sldId id="276" r:id="rId24"/>
    <p:sldId id="264" r:id="rId25"/>
    <p:sldId id="284" r:id="rId26"/>
    <p:sldId id="311" r:id="rId27"/>
    <p:sldId id="318" r:id="rId2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3" d="100"/>
          <a:sy n="73" d="100"/>
        </p:scale>
        <p:origin x="-1714" y="-10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13DC9-B78B-4232-933D-211165B09671}" type="datetimeFigureOut">
              <a:rPr lang="ru-RU" smtClean="0"/>
              <a:t>26.04.2023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DD5F64-8658-4FE0-94E5-3C9F29F3C4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13101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13DC9-B78B-4232-933D-211165B09671}" type="datetimeFigureOut">
              <a:rPr lang="ru-RU" smtClean="0"/>
              <a:t>26.04.2023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DD5F64-8658-4FE0-94E5-3C9F29F3C4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16907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13DC9-B78B-4232-933D-211165B09671}" type="datetimeFigureOut">
              <a:rPr lang="ru-RU" smtClean="0"/>
              <a:t>26.04.2023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DD5F64-8658-4FE0-94E5-3C9F29F3C4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42878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13DC9-B78B-4232-933D-211165B09671}" type="datetimeFigureOut">
              <a:rPr lang="ru-RU" smtClean="0"/>
              <a:t>26.04.2023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DD5F64-8658-4FE0-94E5-3C9F29F3C4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968335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13DC9-B78B-4232-933D-211165B09671}" type="datetimeFigureOut">
              <a:rPr lang="ru-RU" smtClean="0"/>
              <a:t>26.04.2023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DD5F64-8658-4FE0-94E5-3C9F29F3C4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10764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13DC9-B78B-4232-933D-211165B09671}" type="datetimeFigureOut">
              <a:rPr lang="ru-RU" smtClean="0"/>
              <a:t>26.04.2023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DD5F64-8658-4FE0-94E5-3C9F29F3C4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07675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13DC9-B78B-4232-933D-211165B09671}" type="datetimeFigureOut">
              <a:rPr lang="ru-RU" smtClean="0"/>
              <a:t>26.04.2023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DD5F64-8658-4FE0-94E5-3C9F29F3C4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23473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13DC9-B78B-4232-933D-211165B09671}" type="datetimeFigureOut">
              <a:rPr lang="ru-RU" smtClean="0"/>
              <a:t>26.04.2023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DD5F64-8658-4FE0-94E5-3C9F29F3C4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20306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13DC9-B78B-4232-933D-211165B09671}" type="datetimeFigureOut">
              <a:rPr lang="ru-RU" smtClean="0"/>
              <a:t>26.04.2023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DD5F64-8658-4FE0-94E5-3C9F29F3C4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39873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13DC9-B78B-4232-933D-211165B09671}" type="datetimeFigureOut">
              <a:rPr lang="ru-RU" smtClean="0"/>
              <a:t>26.04.2023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DD5F64-8658-4FE0-94E5-3C9F29F3C4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36964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13DC9-B78B-4232-933D-211165B09671}" type="datetimeFigureOut">
              <a:rPr lang="ru-RU" smtClean="0"/>
              <a:t>26.04.2023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DD5F64-8658-4FE0-94E5-3C9F29F3C4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12918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B13DC9-B78B-4232-933D-211165B09671}" type="datetimeFigureOut">
              <a:rPr lang="ru-RU" smtClean="0"/>
              <a:t>26.04.2023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DD5F64-8658-4FE0-94E5-3C9F29F3C4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3936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microsoft.com/office/2007/relationships/hdphoto" Target="../media/hdphoto2.wdp"/><Relationship Id="rId5" Type="http://schemas.openxmlformats.org/officeDocument/2006/relationships/image" Target="../media/image3.jpe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microsoft.com/office/2007/relationships/hdphoto" Target="../media/hdphoto4.wdp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7" Type="http://schemas.openxmlformats.org/officeDocument/2006/relationships/image" Target="../media/image9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jpeg"/><Relationship Id="rId5" Type="http://schemas.microsoft.com/office/2007/relationships/hdphoto" Target="../media/hdphoto4.wdp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microsoft.com/office/2007/relationships/hdphoto" Target="../media/hdphoto3.wdp"/><Relationship Id="rId7" Type="http://schemas.openxmlformats.org/officeDocument/2006/relationships/image" Target="../media/image11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eg"/><Relationship Id="rId11" Type="http://schemas.openxmlformats.org/officeDocument/2006/relationships/image" Target="../media/image15.jpeg"/><Relationship Id="rId5" Type="http://schemas.microsoft.com/office/2007/relationships/hdphoto" Target="../media/hdphoto4.wdp"/><Relationship Id="rId10" Type="http://schemas.openxmlformats.org/officeDocument/2006/relationships/image" Target="../media/image14.jpeg"/><Relationship Id="rId4" Type="http://schemas.openxmlformats.org/officeDocument/2006/relationships/image" Target="../media/image6.png"/><Relationship Id="rId9" Type="http://schemas.openxmlformats.org/officeDocument/2006/relationships/image" Target="../media/image13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3" Type="http://schemas.microsoft.com/office/2007/relationships/hdphoto" Target="../media/hdphoto3.wdp"/><Relationship Id="rId7" Type="http://schemas.openxmlformats.org/officeDocument/2006/relationships/image" Target="../media/image17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jpeg"/><Relationship Id="rId11" Type="http://schemas.openxmlformats.org/officeDocument/2006/relationships/image" Target="../media/image21.jpeg"/><Relationship Id="rId5" Type="http://schemas.microsoft.com/office/2007/relationships/hdphoto" Target="../media/hdphoto4.wdp"/><Relationship Id="rId10" Type="http://schemas.openxmlformats.org/officeDocument/2006/relationships/image" Target="../media/image20.jpeg"/><Relationship Id="rId4" Type="http://schemas.openxmlformats.org/officeDocument/2006/relationships/image" Target="../media/image6.png"/><Relationship Id="rId9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microsoft.com/office/2007/relationships/hdphoto" Target="../media/hdphoto3.wdp"/><Relationship Id="rId7" Type="http://schemas.openxmlformats.org/officeDocument/2006/relationships/image" Target="../media/image2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jpeg"/><Relationship Id="rId5" Type="http://schemas.openxmlformats.org/officeDocument/2006/relationships/image" Target="../media/image23.png"/><Relationship Id="rId4" Type="http://schemas.openxmlformats.org/officeDocument/2006/relationships/image" Target="../media/image22.png"/><Relationship Id="rId9" Type="http://schemas.openxmlformats.org/officeDocument/2006/relationships/image" Target="../media/image27.jpeg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7" Type="http://schemas.openxmlformats.org/officeDocument/2006/relationships/image" Target="../media/image31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5" Type="http://schemas.microsoft.com/office/2007/relationships/hdphoto" Target="../media/hdphoto4.wdp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7" Type="http://schemas.openxmlformats.org/officeDocument/2006/relationships/image" Target="../media/image37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jpeg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.png"/><Relationship Id="rId5" Type="http://schemas.microsoft.com/office/2007/relationships/hdphoto" Target="../media/hdphoto4.wdp"/><Relationship Id="rId4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8" Type="http://schemas.microsoft.com/office/2007/relationships/hdphoto" Target="../media/hdphoto7.wdp"/><Relationship Id="rId3" Type="http://schemas.openxmlformats.org/officeDocument/2006/relationships/image" Target="../media/image40.png"/><Relationship Id="rId7" Type="http://schemas.openxmlformats.org/officeDocument/2006/relationships/image" Target="../media/image42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6" Type="http://schemas.microsoft.com/office/2007/relationships/hdphoto" Target="../media/hdphoto6.wdp"/><Relationship Id="rId5" Type="http://schemas.openxmlformats.org/officeDocument/2006/relationships/image" Target="../media/image41.png"/><Relationship Id="rId4" Type="http://schemas.microsoft.com/office/2007/relationships/hdphoto" Target="../media/hdphoto5.wdp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3.jpeg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6.jpeg"/><Relationship Id="rId5" Type="http://schemas.openxmlformats.org/officeDocument/2006/relationships/image" Target="../media/image45.jpeg"/><Relationship Id="rId4" Type="http://schemas.openxmlformats.org/officeDocument/2006/relationships/image" Target="../media/image44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13" Type="http://schemas.microsoft.com/office/2007/relationships/hdphoto" Target="../media/hdphoto12.wdp"/><Relationship Id="rId3" Type="http://schemas.microsoft.com/office/2007/relationships/hdphoto" Target="../media/hdphoto3.wdp"/><Relationship Id="rId7" Type="http://schemas.microsoft.com/office/2007/relationships/hdphoto" Target="../media/hdphoto9.wdp"/><Relationship Id="rId12" Type="http://schemas.openxmlformats.org/officeDocument/2006/relationships/image" Target="../media/image56.png"/><Relationship Id="rId17" Type="http://schemas.microsoft.com/office/2007/relationships/hdphoto" Target="../media/hdphoto14.wdp"/><Relationship Id="rId2" Type="http://schemas.openxmlformats.org/officeDocument/2006/relationships/image" Target="../media/image4.png"/><Relationship Id="rId16" Type="http://schemas.openxmlformats.org/officeDocument/2006/relationships/image" Target="../media/image5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3.png"/><Relationship Id="rId11" Type="http://schemas.microsoft.com/office/2007/relationships/hdphoto" Target="../media/hdphoto11.wdp"/><Relationship Id="rId5" Type="http://schemas.microsoft.com/office/2007/relationships/hdphoto" Target="../media/hdphoto8.wdp"/><Relationship Id="rId15" Type="http://schemas.microsoft.com/office/2007/relationships/hdphoto" Target="../media/hdphoto13.wdp"/><Relationship Id="rId10" Type="http://schemas.openxmlformats.org/officeDocument/2006/relationships/image" Target="../media/image55.png"/><Relationship Id="rId4" Type="http://schemas.openxmlformats.org/officeDocument/2006/relationships/image" Target="../media/image52.png"/><Relationship Id="rId9" Type="http://schemas.microsoft.com/office/2007/relationships/hdphoto" Target="../media/hdphoto10.wdp"/><Relationship Id="rId14" Type="http://schemas.openxmlformats.org/officeDocument/2006/relationships/image" Target="../media/image5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13" Type="http://schemas.microsoft.com/office/2007/relationships/hdphoto" Target="../media/hdphoto19.wdp"/><Relationship Id="rId3" Type="http://schemas.microsoft.com/office/2007/relationships/hdphoto" Target="../media/hdphoto3.wdp"/><Relationship Id="rId7" Type="http://schemas.microsoft.com/office/2007/relationships/hdphoto" Target="../media/hdphoto16.wdp"/><Relationship Id="rId12" Type="http://schemas.openxmlformats.org/officeDocument/2006/relationships/image" Target="../media/image6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2.png"/><Relationship Id="rId11" Type="http://schemas.microsoft.com/office/2007/relationships/hdphoto" Target="../media/hdphoto18.wdp"/><Relationship Id="rId5" Type="http://schemas.microsoft.com/office/2007/relationships/hdphoto" Target="../media/hdphoto15.wdp"/><Relationship Id="rId10" Type="http://schemas.openxmlformats.org/officeDocument/2006/relationships/image" Target="../media/image64.png"/><Relationship Id="rId4" Type="http://schemas.openxmlformats.org/officeDocument/2006/relationships/image" Target="../media/image61.jpeg"/><Relationship Id="rId9" Type="http://schemas.microsoft.com/office/2007/relationships/hdphoto" Target="../media/hdphoto17.wdp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7.jpeg"/></Relationships>
</file>

<file path=ppt/slides/_rels/slide27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Афанасьева Е.А\Заголовки\Заголовки о ВОВ\ЗАГОЛОВОК По следам войны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59984"/>
            <a:ext cx="9144000" cy="54980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7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439732">
            <a:off x="6945879" y="5877892"/>
            <a:ext cx="2143010" cy="870473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78" name="Picture 2" descr="D:\Афанасьева Е.А\Заголовки\Заголовки о ВОВ\Шапка к презентации о ВОВ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30967"/>
            <a:ext cx="9144001" cy="13290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5148064" y="1484784"/>
            <a:ext cx="367240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dirty="0" smtClean="0"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  <a:solidFill>
                  <a:srgbClr val="C00000"/>
                </a:solidFill>
                <a:latin typeface="Arial Black" panose="020B0A04020102020204" pitchFamily="34" charset="0"/>
              </a:rPr>
              <a:t>1941-1945</a:t>
            </a:r>
            <a:endParaRPr lang="ru-RU" sz="4800" b="1" dirty="0"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  <a:solidFill>
                <a:srgbClr val="C00000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0368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Библиотекарь\Videos\Desktop\Без срока давности\Реепринтный каталог Правда и газетные статьи 1941-1942\ФОН2.pn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7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768" y="0"/>
            <a:ext cx="915376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52" y="196418"/>
            <a:ext cx="4752528" cy="64951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92769" y="766352"/>
            <a:ext cx="3800024" cy="5355312"/>
          </a:xfrm>
          <a:prstGeom prst="rect">
            <a:avLst/>
          </a:prstGeom>
          <a:blipFill dpi="0"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colorTemperature colorTemp="72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solidFill>
              <a:schemeClr val="tx1">
                <a:lumMod val="65000"/>
                <a:lumOff val="3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У каждого народа есть события и даты, которые нельзя забыть. </a:t>
            </a:r>
          </a:p>
          <a:p>
            <a:pPr algn="ctr"/>
            <a:r>
              <a:rPr lang="ru-RU" dirty="0" smtClean="0"/>
              <a:t>Для всего российского народа самым главным праздником  является День Победы в Великой Отечественной войне 1941-1945 гг. </a:t>
            </a:r>
          </a:p>
          <a:p>
            <a:pPr algn="ctr"/>
            <a:r>
              <a:rPr lang="ru-RU" dirty="0" smtClean="0"/>
              <a:t>1418 дней и ночей длилась эта страшная война, унесшая жизни почти 27 миллионов советских граждан.  Победа в Великой Отечественной войне 1941-1945 </a:t>
            </a:r>
            <a:r>
              <a:rPr lang="ru-RU" dirty="0" err="1" smtClean="0"/>
              <a:t>гг</a:t>
            </a:r>
            <a:r>
              <a:rPr lang="ru-RU" dirty="0" smtClean="0"/>
              <a:t>— подвиг и слава нашего народа. </a:t>
            </a:r>
          </a:p>
          <a:p>
            <a:pPr algn="ctr"/>
            <a:r>
              <a:rPr lang="ru-RU" dirty="0" smtClean="0"/>
              <a:t>В преддверии этого знаменательного праздника, в целях сохранения исторической памяти в читальном зале библиотеки </a:t>
            </a:r>
          </a:p>
          <a:p>
            <a:pPr algn="ctr"/>
            <a:r>
              <a:rPr lang="ru-RU" dirty="0" smtClean="0"/>
              <a:t>РГУ им. А. Н. Косыгина подготовлена </a:t>
            </a:r>
          </a:p>
          <a:p>
            <a:pPr algn="ctr"/>
            <a:r>
              <a:rPr lang="ru-RU" dirty="0" err="1" smtClean="0"/>
              <a:t>книжно</a:t>
            </a:r>
            <a:r>
              <a:rPr lang="ru-RU" dirty="0" smtClean="0"/>
              <a:t>-иллюстративная выставка </a:t>
            </a:r>
          </a:p>
          <a:p>
            <a:pPr algn="ctr"/>
            <a:r>
              <a:rPr lang="ru-RU" dirty="0" smtClean="0"/>
              <a:t>«1941-1945. По следам войны».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48470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Библиотекарь\Videos\Desktop\Без срока давности\Реепринтный каталог Правда и газетные статьи 1941-1942\ФОН2.pn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7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768" y="0"/>
            <a:ext cx="915376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107" y="202555"/>
            <a:ext cx="8748018" cy="64528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24172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Библиотекарь\Videos\Desktop\Без срока давности\Реепринтный каталог Правда и газетные статьи 1941-1942\ФОН2.pn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7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768" y="0"/>
            <a:ext cx="915376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46420" y="116632"/>
            <a:ext cx="8718067" cy="1200329"/>
          </a:xfrm>
          <a:prstGeom prst="rect">
            <a:avLst/>
          </a:prstGeom>
          <a:blipFill dpi="0"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colorTemperature colorTemp="72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solidFill>
              <a:schemeClr val="tx1">
                <a:lumMod val="65000"/>
                <a:lumOff val="3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Чем дальше уходят от нас те трагические события, тем ценнее  становятся воспоминания </a:t>
            </a:r>
            <a:r>
              <a:rPr lang="ru-RU" dirty="0" smtClean="0"/>
              <a:t>ветеранов </a:t>
            </a:r>
            <a:r>
              <a:rPr lang="ru-RU" dirty="0"/>
              <a:t>и людей, прошедших через нечеловеческие испытания, а также художественные  и документальные произведения  – свидетельства страниц нашей истории, хранители памяти поколений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062" y="1290546"/>
            <a:ext cx="3996391" cy="5371276"/>
          </a:xfrm>
          <a:prstGeom prst="rect">
            <a:avLst/>
          </a:prstGeom>
          <a:noFill/>
          <a:ln>
            <a:noFill/>
          </a:ln>
          <a:effectLst/>
          <a:scene3d>
            <a:camera prst="perspectiveRight"/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5453" y="1327886"/>
            <a:ext cx="3939498" cy="5360351"/>
          </a:xfrm>
          <a:prstGeom prst="rect">
            <a:avLst/>
          </a:prstGeom>
          <a:noFill/>
          <a:ln>
            <a:noFill/>
          </a:ln>
          <a:effectLst/>
          <a:scene3d>
            <a:camera prst="perspectiveLeft"/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7240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Библиотекарь\Videos\Desktop\Без срока давности\Реепринтный каталог Правда и газетные статьи 1941-1942\ФОН2.pn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7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768" y="0"/>
            <a:ext cx="915376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246420" y="116632"/>
            <a:ext cx="8718067" cy="923330"/>
          </a:xfrm>
          <a:prstGeom prst="rect">
            <a:avLst/>
          </a:prstGeom>
          <a:blipFill dpi="0"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colorTemperature colorTemp="72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solidFill>
              <a:schemeClr val="tx1">
                <a:lumMod val="65000"/>
                <a:lumOff val="3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Страницы книг и журналов, представленные на выставке, раскрывают события суровой военной поры, помогают взглянуть изнутри на события Великой Отечественной войны и понять цену Победы. </a:t>
            </a:r>
            <a:endParaRPr lang="ru-RU" dirty="0"/>
          </a:p>
        </p:txBody>
      </p:sp>
      <p:pic>
        <p:nvPicPr>
          <p:cNvPr id="15" name="Picture 5" descr="C:\Users\Библиотекарь\Videos\Desktop\Без срока давности\900geroicheskihdney_oz_0_1627730278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7822" y="1189738"/>
            <a:ext cx="1800200" cy="26288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5" descr="C:\Users\Библиотекарь\Videos\Desktop\Без срока давности\Безымянный9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529292">
            <a:off x="561540" y="2726758"/>
            <a:ext cx="1872208" cy="26706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7" descr="C:\Users\Библиотекарь\Videos\Desktop\Без срока давности\Безымянный7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5" y="1236295"/>
            <a:ext cx="4470486" cy="2984793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6" descr="C:\Users\Библиотекарь\Videos\Desktop\Без срока давности\Безымянный5.jp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87908">
            <a:off x="2326000" y="3668116"/>
            <a:ext cx="1760124" cy="26438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4" descr="C:\Users\Библиотекарь\Videos\Desktop\Без срока давности\Безымянный3.jp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595299">
            <a:off x="4937032" y="3914166"/>
            <a:ext cx="1848927" cy="25738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6" descr="C:\Users\Библиотекарь\Videos\Desktop\Без срока давности\30853_1.jpg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2076" y="3933056"/>
            <a:ext cx="1762763" cy="2536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91526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Библиотекарь\Videos\Desktop\Без срока давности\Реепринтный каталог Правда и газетные статьи 1941-1942\ФОН2.pn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7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768" y="0"/>
            <a:ext cx="915376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212285" y="5733256"/>
            <a:ext cx="8718067" cy="923330"/>
          </a:xfrm>
          <a:prstGeom prst="rect">
            <a:avLst/>
          </a:prstGeom>
          <a:blipFill dpi="0"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colorTemperature colorTemp="72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solidFill>
              <a:schemeClr val="tx1">
                <a:lumMod val="65000"/>
                <a:lumOff val="3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Представленные материалы повествуют о людях, которые мужественно и упорно, не щадя своих сил и самой жизни, в жестоких боях ковали победу над врагом, о тех, кто отстоял свободу и независимость нашей Родины.</a:t>
            </a:r>
          </a:p>
        </p:txBody>
      </p:sp>
      <p:pic>
        <p:nvPicPr>
          <p:cNvPr id="10" name="Picture 3" descr="C:\Users\Библиотекарь\Videos\Desktop\Без срока давности\Безымянный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0607" y="2926554"/>
            <a:ext cx="1883186" cy="26115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3" descr="C:\Users\Библиотекарь\Videos\Desktop\Без срока давности\Безымянный7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1330" y="150124"/>
            <a:ext cx="4262463" cy="2767495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5" descr="C:\Users\Библиотекарь\Videos\Desktop\Без срока давности\Безымянный15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445847">
            <a:off x="2203743" y="305284"/>
            <a:ext cx="1635193" cy="23270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8" descr="C:\Users\Библиотекарь\Videos\Desktop\Без срока давности\Безымянный8.pn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3057306"/>
            <a:ext cx="1694400" cy="2465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 descr="C:\Users\Библиотекарь\Videos\Desktop\Без срока давности\Безымянный17.jp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366510">
            <a:off x="406457" y="511372"/>
            <a:ext cx="1717079" cy="25022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4" descr="C:\Users\Библиотекарь\Videos\Desktop\Без срока давности\Безымянный14.jpg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652358">
            <a:off x="444848" y="2200318"/>
            <a:ext cx="3926092" cy="2996483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85954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Библиотекарь\Videos\Desktop\Без срока давности\Реепринтный каталог Правда и газетные статьи 1941-1942\ФОН2.pn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7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768" y="0"/>
            <a:ext cx="915376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C:\Users\Библиотекарь\Videos\Desktop\Без срока давности\Безымянный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6103" y="234053"/>
            <a:ext cx="3659980" cy="2495562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9" descr="C:\Users\Библиотекарь\Videos\Desktop\Без срока давности\Безымянный9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246864">
            <a:off x="459023" y="3553876"/>
            <a:ext cx="2254607" cy="2894175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 descr="C:\Users\Библиотекарь\Videos\Desktop\Без срока давности\Безымянный8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51" y="234053"/>
            <a:ext cx="4884737" cy="3230563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C:\Users\Библиотекарь\Videos\Desktop\Без срока давности\Безымянный6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5534" y="3194039"/>
            <a:ext cx="4638173" cy="3352285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3" descr="C:\Users\Библиотекарь\Videos\Desktop\Без срока давности\Безымянный6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2719" y="3692193"/>
            <a:ext cx="1654037" cy="2355976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6" name="Picture 2" descr="C:\Users\Библиотекарь\Videos\Desktop\Без срока давности\Безымянный 16.jp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7" y="234053"/>
            <a:ext cx="1771795" cy="2402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17286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Библиотекарь\Videos\Desktop\Без срока давности\Реепринтный каталог Правда и газетные статьи 1941-1942\ФОН2.pn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7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768" y="0"/>
            <a:ext cx="915376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:\Users\Библиотекарь\Videos\Desktop\Без срока давности\Безымянный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6" y="3321110"/>
            <a:ext cx="2007049" cy="2880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C:\Users\Библиотекарь\Videos\Desktop\Без срока давности\Безымянный12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867104">
            <a:off x="432797" y="576796"/>
            <a:ext cx="4733017" cy="3581345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3" descr="C:\Users\Библиотекарь\Videos\Desktop\Без срока давности\Безымянный13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367581"/>
            <a:ext cx="1987772" cy="27088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8" descr="https://d2zofuu73zurgl.cloudfront.net/imperia/cloned-images/39317/4/a_ignore_q_80_w_400_h_400_c_fit_4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6976" y="3429000"/>
            <a:ext cx="2520280" cy="31846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48477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Библиотекарь\Videos\Desktop\Без срока давности\Реепринтный каталог Правда и газетные статьи 1941-1942\ФОН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768" y="0"/>
            <a:ext cx="915376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462" y="144462"/>
            <a:ext cx="8748017" cy="55887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51520" y="5926356"/>
            <a:ext cx="8611008" cy="646331"/>
          </a:xfrm>
          <a:prstGeom prst="rect">
            <a:avLst/>
          </a:prstGeom>
          <a:blipFill dpi="0"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colorTemperature colorTemp="72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solidFill>
              <a:schemeClr val="tx1">
                <a:lumMod val="65000"/>
                <a:lumOff val="3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Основную тяжесть войны несли на себе солдаты и офицеры, однако </a:t>
            </a:r>
            <a:endParaRPr lang="ru-RU" dirty="0" smtClean="0"/>
          </a:p>
          <a:p>
            <a:pPr algn="ctr"/>
            <a:r>
              <a:rPr lang="ru-RU" dirty="0" smtClean="0"/>
              <a:t>наибольшие </a:t>
            </a:r>
            <a:r>
              <a:rPr lang="ru-RU" dirty="0"/>
              <a:t>потери наша страна понесла среди мирного населения. </a:t>
            </a:r>
          </a:p>
        </p:txBody>
      </p:sp>
    </p:spTree>
    <p:extLst>
      <p:ext uri="{BB962C8B-B14F-4D97-AF65-F5344CB8AC3E}">
        <p14:creationId xmlns:p14="http://schemas.microsoft.com/office/powerpoint/2010/main" val="2270416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Библиотекарь\Videos\Desktop\Без срока давности\Реепринтный каталог Правда и газетные статьи 1941-1942\ФОН2.pn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7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768" y="0"/>
            <a:ext cx="915376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5" name="Picture 3" descr="C:\Users\Библиотекарь\Videos\Desktop\Без срока давности\Безымянный19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359" y="1414760"/>
            <a:ext cx="2917513" cy="2014240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7120" y="252841"/>
            <a:ext cx="5638800" cy="4030662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19" name="Picture 3" descr="C:\Users\Библиотекарь\Videos\Desktop\Без срока давности\Безымянный19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7120" y="1488653"/>
            <a:ext cx="2902752" cy="1940347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5739" y="692696"/>
            <a:ext cx="2133972" cy="2952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1" name="Picture 5" descr="C:\Users\Библиотекарь\Videos\Desktop\Без срока давности\Безымянный21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4077072"/>
            <a:ext cx="4072288" cy="24726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45581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Библиотекарь\Videos\Desktop\Без срока давности\Реепринтный каталог Правда и газетные статьи 1941-1942\ФОН2.pn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7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2095"/>
            <a:ext cx="915376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5483387" y="429112"/>
            <a:ext cx="3313872" cy="4247317"/>
          </a:xfrm>
          <a:prstGeom prst="rect">
            <a:avLst/>
          </a:prstGeom>
          <a:blipFill dpi="0"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colorTemperature colorTemp="72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solidFill>
              <a:schemeClr val="tx1">
                <a:lumMod val="65000"/>
                <a:lumOff val="3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Оккупационный режим, установленный на советской территории, – отдельная трагическая страница военного времени. </a:t>
            </a:r>
            <a:endParaRPr lang="ru-RU" dirty="0" smtClean="0"/>
          </a:p>
          <a:p>
            <a:pPr algn="ctr"/>
            <a:r>
              <a:rPr lang="ru-RU" dirty="0" smtClean="0"/>
              <a:t>На </a:t>
            </a:r>
            <a:r>
              <a:rPr lang="ru-RU" dirty="0"/>
              <a:t>выставке представлены документальные фотоматериалы, подтверждающие  чудовищные преступления против мирного населения на оккупированной территории РСФСР в годы Великой Отечественной </a:t>
            </a:r>
            <a:r>
              <a:rPr lang="ru-RU" dirty="0" smtClean="0"/>
              <a:t>войны</a:t>
            </a:r>
          </a:p>
          <a:p>
            <a:pPr algn="ctr"/>
            <a:r>
              <a:rPr lang="ru-RU" dirty="0" smtClean="0"/>
              <a:t>(в рамках проекта </a:t>
            </a:r>
          </a:p>
          <a:p>
            <a:pPr algn="ctr"/>
            <a:r>
              <a:rPr lang="ru-RU" dirty="0" smtClean="0"/>
              <a:t>«</a:t>
            </a:r>
            <a:r>
              <a:rPr lang="ru-RU" dirty="0"/>
              <a:t>Без срока </a:t>
            </a:r>
            <a:r>
              <a:rPr lang="ru-RU" dirty="0" smtClean="0"/>
              <a:t>давности» ).</a:t>
            </a:r>
            <a:endParaRPr lang="ru-RU" dirty="0"/>
          </a:p>
        </p:txBody>
      </p:sp>
      <p:pic>
        <p:nvPicPr>
          <p:cNvPr id="15" name="Picture 2" descr="C:\Users\Библиотекарь\Videos\Desktop\Без срока давности\Безымянный1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441" y="407989"/>
            <a:ext cx="4824536" cy="6072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90930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Библиотекарь\Videos\Desktop\Без срока давности\Реепринтный каталог Правда и газетные статьи 1941-1942\ФОН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768" y="0"/>
            <a:ext cx="915376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434" name="Picture 2" descr="C:\Users\Библиотекарь\Videos\Desktop\Без срока давности\Без срока давности. Суды\03.-nyurnbergskij-proczes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685" y="0"/>
            <a:ext cx="829463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86443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Библиотекарь\Videos\Desktop\Без срока давности\Реепринтный каталог Правда и газетные статьи 1941-1942\ФОН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768" y="0"/>
            <a:ext cx="915376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 descr="C:\Users\Библиотекарь\Videos\Desktop\Без срока давности\Реепринтный каталог Правда и газетные статьи 1941-1942\Безымянный.png"/>
          <p:cNvPicPr/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636" y="116632"/>
            <a:ext cx="4320480" cy="6048672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Рисунок 3" descr="C:\Users\Библиотекарь\Videos\Desktop\Без срока давности\Реепринтный каталог Правда и газетные статьи 1941-1942\Безымянный.png"/>
          <p:cNvPicPr/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116632"/>
            <a:ext cx="4235100" cy="6048672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 descr="C:\Users\Библиотекарь\Videos\Desktop\Без срока давности\Реепринтный каталог Правда и газетные статьи 1941-1942\Безымянный.png"/>
          <p:cNvPicPr/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colorTemperature colorTemp="7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636" y="6165304"/>
            <a:ext cx="8704480" cy="57606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17191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Библиотекарь\Videos\Desktop\Без срока давности\Реепринтный каталог Правда и газетные статьи 1941-1942\ФОН2.pn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7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2095"/>
            <a:ext cx="915376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2" descr="C:\Users\Библиотекарь\Videos\Desktop\Без срока давности\Геноцид против мирного населения\09-kareliya-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225" y="0"/>
            <a:ext cx="819354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671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Библиотекарь\Videos\Desktop\Без срока давности\Реепринтный каталог Правда и газетные статьи 1941-1942\ФОН2.pn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7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768" y="0"/>
            <a:ext cx="915376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9" descr="C:\Users\Библиотекарь\Videos\Desktop\Без срока давности\Безымянный1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2425" y="176301"/>
            <a:ext cx="2477764" cy="3168352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5" descr="C:\Users\Библиотекарь\Videos\Desktop\Без срока давности\Безымянный4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87955"/>
            <a:ext cx="5318125" cy="3650109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3429000"/>
            <a:ext cx="4740878" cy="3322665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409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Библиотекарь\Videos\Desktop\Без срока давности\Реепринтный каталог Правда и газетные статьи 1941-1942\ФОН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768" y="0"/>
            <a:ext cx="915376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6" name="Picture 2" descr="C:\Users\Библиотекарь\Videos\Desktop\Без срока давности\Геноцид против мирного населения\04-oborot-smolensk-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225" y="0"/>
            <a:ext cx="819354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64733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Библиотекарь\Videos\Desktop\Без срока давности\Реепринтный каталог Правда и газетные статьи 1941-1942\ФОН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768" y="0"/>
            <a:ext cx="915376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39" name="Picture 3" descr="C:\Users\Библиотекарь\Videos\Desktop\Без срока давности\Геноцид против мирного населения\12-oborot-leningrad-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225" y="0"/>
            <a:ext cx="819354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11043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Библиотекарь\Videos\Desktop\Без срока давности\Реепринтный каталог Правда и газетные статьи 1941-1942\ФОН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768" y="0"/>
            <a:ext cx="915376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C:\Users\Библиотекарь\Videos\Desktop\Без срока давности\Геноцид против мирного населения\10-oborot-moskva-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777" y="0"/>
            <a:ext cx="819844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59643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Библиотекарь\Videos\Desktop\Без срока давности\Реепринтный каталог Правда и газетные статьи 1941-1942\ФОН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768" y="0"/>
            <a:ext cx="915376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C:\Users\Библиотекарь\Videos\Desktop\Без срока давности\Геноцид против мирного населения\12-kursk-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777" y="0"/>
            <a:ext cx="819844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11186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Библиотекарь\Videos\Desktop\Без срока давности\Реепринтный каталог Правда и газетные статьи 1941-1942\ФОН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768" y="0"/>
            <a:ext cx="915376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8" name="Picture 2" descr="C:\Users\Библиотекарь\Videos\Desktop\Без срока давности\Геноцид против мирного населения\06-oborot-rostov-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226" y="0"/>
            <a:ext cx="819354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93953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Библиотекарь\Videos\Desktop\Без срока давности\Реепринтный каталог Правда и газетные статьи 1941-1942\ФОН2.pn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7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768" y="0"/>
            <a:ext cx="915376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 descr="C:\Users\Библиотекарь\Videos\Desktop\Без срока давности\Реепринтный каталог Правда и газетные статьи 1941-1942\Безымянный2.png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7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2320" y="4869160"/>
            <a:ext cx="1672456" cy="19686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Рисунок 11" descr="C:\Users\Библиотекарь\Videos\Desktop\Без срока давности\Реепринтный каталог Правда и газетные статьи 1941-1942\Безымянный.png"/>
          <p:cNvPicPr/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332656"/>
            <a:ext cx="2925584" cy="46805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Рисунок 12" descr="C:\Users\Библиотекарь\Videos\Desktop\Без срока давности\Реепринтный каталог Правда и газетные статьи 1941-1942\Безымянный.png"/>
          <p:cNvPicPr/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colorTemperature colorTemp="7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5296238"/>
            <a:ext cx="3023202" cy="437018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Рисунок 13" descr="C:\Users\Библиотекарь\Videos\Desktop\Без срока давности\Реепринтный каталог Правда и газетные статьи 1941-1942\Безымянный.png"/>
          <p:cNvPicPr/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1599" y="332656"/>
            <a:ext cx="2856369" cy="46805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Рисунок 14" descr="C:\Users\Библиотекарь\Videos\Desktop\Без срока давности\Реепринтный каталог Правда и газетные статьи 1941-1942\Безымянный1.png"/>
          <p:cNvPicPr/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colorTemperature colorTemp="7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5240041"/>
            <a:ext cx="2732112" cy="925264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Рисунок 16" descr="C:\Users\Библиотекарь\Videos\Desktop\Без срока давности\Реепринтный каталог Правда и газетные статьи 1941-1942\Безымянный.png"/>
          <p:cNvPicPr/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colorTemperature colorTemp="7200"/>
                    </a14:imgEffect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2535" y="332656"/>
            <a:ext cx="2853961" cy="46805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Рисунок 17" descr="C:\Users\Библиотекарь\Videos\Desktop\Без срока давности\Реепринтный каталог Правда и газетные статьи 1941-1942\Безымянный.png"/>
          <p:cNvPicPr/>
          <p:nvPr/>
        </p:nvPicPr>
        <p:blipFill>
          <a:blip r:embed="rId16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colorTemperature colorTemp="7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2535" y="5240041"/>
            <a:ext cx="2853961" cy="46263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80974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Библиотекарь\Videos\Desktop\Без срока давности\Реепринтный каталог Правда и газетные статьи 1941-1942\ФОН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768" y="0"/>
            <a:ext cx="915376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1" name="Picture 3" descr="C:\Users\Библиотекарь\Videos\Desktop\Без срока давности\Геноцид против мирного населения\11-krym-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225" y="0"/>
            <a:ext cx="819354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56863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Библиотекарь\Videos\Desktop\Без срока давности\Реепринтный каталог Правда и газетные статьи 1941-1942\ФОН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768" y="0"/>
            <a:ext cx="915376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4" name="Picture 2" descr="C:\Users\Библиотекарь\Videos\Desktop\Без срока давности\Геноцид против мирного населения\05-volgograd-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225" y="0"/>
            <a:ext cx="819354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99735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Библиотекарь\Videos\Desktop\Без срока давности\Реепринтный каталог Правда и газетные статьи 1941-1942\ФОН2.pn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7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768" y="0"/>
            <a:ext cx="915376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 descr="C:\Users\Библиотекарь\Videos\Desktop\Без срока давности\Реепринтный каталог Правда и газетные статьи 1941-1942\Статья.jpg"/>
          <p:cNvPicPr/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836712"/>
            <a:ext cx="3888432" cy="5472608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Рисунок 6" descr="C:\Users\Библиотекарь\Videos\Desktop\Без срока давности\Реепринтный каталог Правда и газетные статьи 1941-1942\Безымянный.png"/>
          <p:cNvPicPr/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colorTemperature colorTemp="7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710" y="141123"/>
            <a:ext cx="3887257" cy="655320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4" descr="C:\Users\Библиотекарь\Videos\Desktop\Без срока давности\Реепринтный каталог Правда и газетные статьи 1941-1942\Безымянный2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colorTemperature colorTemp="7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6376" y="5805264"/>
            <a:ext cx="1168400" cy="1032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Рисунок 9" descr="C:\Users\Библиотекарь\Videos\Desktop\Без срока давности\Реепринтный каталог Правда и газетные статьи 1941-1942\Безымянный.png"/>
          <p:cNvPicPr/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colorTemperature colorTemp="7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4268" y="171603"/>
            <a:ext cx="3790180" cy="5943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Рисунок 10" descr="C:\Users\Библиотекарь\Videos\Desktop\Без срока давности\Реепринтный каталог Правда и газетные статьи 1941-1942\Безымянный.png"/>
          <p:cNvPicPr/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4268" y="827972"/>
            <a:ext cx="3904704" cy="547260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395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Библиотекарь\Videos\Desktop\Без срока давности\Реепринтный каталог Правда и газетные статьи 1941-1942\ФОН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768" y="0"/>
            <a:ext cx="915376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2" name="Picture 2" descr="C:\Users\Библиотекарь\Videos\Desktop\Без срока давности\Геноцид против мирного населения\10-krasnodar-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225" y="0"/>
            <a:ext cx="819354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54066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Библиотекарь\Videos\Desktop\Без срока давности\Реепринтный каталог Правда и газетные статьи 1941-1942\ФОН2.pn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7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768" y="0"/>
            <a:ext cx="915376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" descr="C:\Users\Библиотекарь\Videos\Desktop\Без срока давности\Геноцид против мирного населения\02-federalnyj-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225" y="0"/>
            <a:ext cx="819354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51806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Библиотекарь\Videos\Desktop\Без срока давности\Реепринтный каталог Правда и газетные статьи 1941-1942\ФОН2.pn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7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768" y="0"/>
            <a:ext cx="915376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23528" y="2276872"/>
            <a:ext cx="7632848" cy="707886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square" rtlCol="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ru-RU" sz="4000" b="1" cap="all" dirty="0" smtClean="0">
                <a:ln/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Arial Black" panose="020B0A04020102020204" pitchFamily="34" charset="0"/>
              </a:rPr>
              <a:t>СПАСИБО ЗА ВНИМАНИЕ!</a:t>
            </a:r>
            <a:endParaRPr lang="ru-RU" sz="4000" b="1" cap="all" dirty="0">
              <a:ln/>
              <a:solidFill>
                <a:schemeClr val="tx1">
                  <a:lumMod val="50000"/>
                  <a:lumOff val="50000"/>
                </a:schemeClr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149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873</TotalTime>
  <Words>235</Words>
  <Application>Microsoft Office PowerPoint</Application>
  <PresentationFormat>Экран (4:3)</PresentationFormat>
  <Paragraphs>18</Paragraphs>
  <Slides>27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28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РГУ им. А.Н. Косыгина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Библиотекарь</dc:creator>
  <cp:lastModifiedBy>Библиотекарь</cp:lastModifiedBy>
  <cp:revision>79</cp:revision>
  <dcterms:created xsi:type="dcterms:W3CDTF">2023-04-19T09:44:43Z</dcterms:created>
  <dcterms:modified xsi:type="dcterms:W3CDTF">2023-04-26T13:35:00Z</dcterms:modified>
</cp:coreProperties>
</file>